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5"/>
  </p:notesMasterIdLst>
  <p:sldIdLst>
    <p:sldId id="279" r:id="rId2"/>
    <p:sldId id="275" r:id="rId3"/>
    <p:sldId id="282" r:id="rId4"/>
    <p:sldId id="284" r:id="rId5"/>
    <p:sldId id="291" r:id="rId6"/>
    <p:sldId id="285" r:id="rId7"/>
    <p:sldId id="286" r:id="rId8"/>
    <p:sldId id="281" r:id="rId9"/>
    <p:sldId id="287" r:id="rId10"/>
    <p:sldId id="288" r:id="rId11"/>
    <p:sldId id="289" r:id="rId12"/>
    <p:sldId id="290" r:id="rId13"/>
    <p:sldId id="277" r:id="rId14"/>
  </p:sldIdLst>
  <p:sldSz cx="9906000" cy="6858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DAA"/>
    <a:srgbClr val="A6DBF6"/>
    <a:srgbClr val="9FE1C0"/>
    <a:srgbClr val="75D4A4"/>
    <a:srgbClr val="8FD4E4"/>
    <a:srgbClr val="FFD14F"/>
    <a:srgbClr val="8CB356"/>
    <a:srgbClr val="458200"/>
    <a:srgbClr val="1E4533"/>
    <a:srgbClr val="FFF5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8" autoAdjust="0"/>
    <p:restoredTop sz="94746" autoAdjust="0"/>
  </p:normalViewPr>
  <p:slideViewPr>
    <p:cSldViewPr snapToGrid="0">
      <p:cViewPr varScale="1">
        <p:scale>
          <a:sx n="115" d="100"/>
          <a:sy n="115" d="100"/>
        </p:scale>
        <p:origin x="1254" y="108"/>
      </p:cViewPr>
      <p:guideLst>
        <p:guide orient="horz" pos="2160"/>
        <p:guide pos="312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C36686-F76A-4CC7-83BF-940E34C5B9CD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0150" y="1143000"/>
            <a:ext cx="44577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25AF6F-7FDF-474D-AE52-C66069F052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207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1pPr>
    <a:lvl2pPr marL="478929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2pPr>
    <a:lvl3pPr marL="957858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3pPr>
    <a:lvl4pPr marL="1436787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4pPr>
    <a:lvl5pPr marL="1915716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5pPr>
    <a:lvl6pPr marL="2394645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6pPr>
    <a:lvl7pPr marL="2873574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7pPr>
    <a:lvl8pPr marL="3352503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8pPr>
    <a:lvl9pPr marL="3831432" algn="l" defTabSz="957858" rtl="0" eaLnBrk="1" latinLnBrk="1" hangingPunct="1">
      <a:defRPr sz="125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5101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2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54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0150" y="1143000"/>
            <a:ext cx="44577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717E8E-E185-459F-A946-8B0EB19BBD93}" type="slidenum">
              <a:rPr lang="ko-KR" altLang="en-US" smtClean="0">
                <a:solidFill>
                  <a:prstClr val="black"/>
                </a:solidFill>
              </a:rPr>
              <a:pPr/>
              <a:t>13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09606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42950" y="1122363"/>
            <a:ext cx="84201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38250" y="3602038"/>
            <a:ext cx="74295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7800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517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88982" y="365125"/>
            <a:ext cx="2135981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1038" y="365125"/>
            <a:ext cx="6284119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0998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79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5879" y="1709740"/>
            <a:ext cx="8543925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879" y="4589465"/>
            <a:ext cx="8543925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8775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1038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14913" y="1825625"/>
            <a:ext cx="421005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0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365127"/>
            <a:ext cx="8543925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2329" y="1681163"/>
            <a:ext cx="41907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2329" y="2505075"/>
            <a:ext cx="4190702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4913" y="1681163"/>
            <a:ext cx="4211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14913" y="2505075"/>
            <a:ext cx="4211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506658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6/3/2020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82C3B2-6683-4971-80C0-4AE6509B6D4C}"/>
              </a:ext>
            </a:extLst>
          </p:cNvPr>
          <p:cNvSpPr/>
          <p:nvPr userDrawn="1"/>
        </p:nvSpPr>
        <p:spPr>
          <a:xfrm>
            <a:off x="0" y="705591"/>
            <a:ext cx="9906000" cy="6043553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37"/>
          </a:p>
        </p:txBody>
      </p:sp>
    </p:spTree>
    <p:extLst>
      <p:ext uri="{BB962C8B-B14F-4D97-AF65-F5344CB8AC3E}">
        <p14:creationId xmlns:p14="http://schemas.microsoft.com/office/powerpoint/2010/main" val="3078248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236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11340" y="987427"/>
            <a:ext cx="5014913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2714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2328" y="457200"/>
            <a:ext cx="3194943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211340" y="987427"/>
            <a:ext cx="5014913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2328" y="2057400"/>
            <a:ext cx="3194943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AAAD0-C0BD-4940-9C61-9EB949A572D7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12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AAAD0-C0BD-4940-9C61-9EB949A572D7}" type="datetimeFigureOut">
              <a:rPr lang="ko-KR" altLang="en-US" smtClean="0"/>
              <a:t>2020-06-03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720FCD-56B7-486B-B1CE-E4E6B06F41E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450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2.jpg"/><Relationship Id="rId12" Type="http://schemas.openxmlformats.org/officeDocument/2006/relationships/image" Target="../media/image1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11.png"/><Relationship Id="rId15" Type="http://schemas.openxmlformats.org/officeDocument/2006/relationships/image" Target="../media/image19.png"/><Relationship Id="rId10" Type="http://schemas.openxmlformats.org/officeDocument/2006/relationships/image" Target="../media/image15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Relationship Id="rId1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1BA92EF1-CE03-49F9-A70F-B2A7710B978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111"/>
          <a:stretch/>
        </p:blipFill>
        <p:spPr>
          <a:xfrm>
            <a:off x="0" y="-1"/>
            <a:ext cx="9906000" cy="6858001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F138117-0122-45AF-8017-C42F34B36155}"/>
              </a:ext>
            </a:extLst>
          </p:cNvPr>
          <p:cNvGrpSpPr/>
          <p:nvPr/>
        </p:nvGrpSpPr>
        <p:grpSpPr>
          <a:xfrm>
            <a:off x="642419" y="1253647"/>
            <a:ext cx="4692933" cy="2284699"/>
            <a:chOff x="469658" y="1253647"/>
            <a:chExt cx="4692933" cy="2284699"/>
          </a:xfrm>
        </p:grpSpPr>
        <p:sp>
          <p:nvSpPr>
            <p:cNvPr id="15" name="TextBox 14"/>
            <p:cNvSpPr txBox="1"/>
            <p:nvPr/>
          </p:nvSpPr>
          <p:spPr>
            <a:xfrm>
              <a:off x="469658" y="1253647"/>
              <a:ext cx="4692933" cy="10310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100" b="1" spc="-73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SMART</a:t>
              </a:r>
              <a:endParaRPr lang="en-US" altLang="ko-KR" sz="610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15298" y="2709293"/>
              <a:ext cx="2770035" cy="2719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>
                <a:lnSpc>
                  <a:spcPts val="1542"/>
                </a:lnSpc>
              </a:pPr>
              <a:r>
                <a:rPr lang="en-US" altLang="ko-KR" sz="1200" spc="-73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IOT EMBBERD SYSTEM</a:t>
              </a:r>
              <a:endParaRPr lang="ko-KR" altLang="en-US" sz="1200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AAC04F04-81F9-4C3D-8B22-7BBEC2397F72}"/>
                </a:ext>
              </a:extLst>
            </p:cNvPr>
            <p:cNvSpPr/>
            <p:nvPr/>
          </p:nvSpPr>
          <p:spPr>
            <a:xfrm>
              <a:off x="515298" y="3266689"/>
              <a:ext cx="1523126" cy="271657"/>
            </a:xfrm>
            <a:prstGeom prst="rect">
              <a:avLst/>
            </a:prstGeom>
            <a:solidFill>
              <a:srgbClr val="352D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김수진</a:t>
              </a:r>
              <a:r>
                <a:rPr lang="en-US" altLang="ko-KR" sz="1200" dirty="0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 err="1" smtClean="0"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임채윤</a:t>
              </a:r>
              <a:endParaRPr lang="ko-KR" altLang="en-US" sz="1400" dirty="0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ABDBADCD-6676-491B-A113-44CF5F798EBD}"/>
                </a:ext>
              </a:extLst>
            </p:cNvPr>
            <p:cNvSpPr/>
            <p:nvPr/>
          </p:nvSpPr>
          <p:spPr>
            <a:xfrm>
              <a:off x="469658" y="2073788"/>
              <a:ext cx="3835345" cy="67710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sz="3800" spc="-73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5D4A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A</a:t>
              </a:r>
              <a:r>
                <a:rPr lang="en-US" altLang="ko-KR" sz="3800" spc="-73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75D4A4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IR CONDITIONER</a:t>
              </a:r>
              <a:endParaRPr lang="ko-KR" altLang="en-US" sz="3800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5D4A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41109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137D4310-2D97-4FC4-A2B9-72C33005C5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1770610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F6E6225-FC49-4543-ACFE-A7CEF6D06DE7}"/>
              </a:ext>
            </a:extLst>
          </p:cNvPr>
          <p:cNvSpPr txBox="1"/>
          <p:nvPr/>
        </p:nvSpPr>
        <p:spPr>
          <a:xfrm>
            <a:off x="172552" y="1428745"/>
            <a:ext cx="1473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en-US" altLang="ko-KR" sz="32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32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B5F7E8-A90B-4961-9DD1-4B759DF3F0AB}"/>
              </a:ext>
            </a:extLst>
          </p:cNvPr>
          <p:cNvSpPr txBox="1"/>
          <p:nvPr/>
        </p:nvSpPr>
        <p:spPr>
          <a:xfrm>
            <a:off x="169347" y="749168"/>
            <a:ext cx="848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en-US" altLang="ko-KR" sz="4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24EE9B-A268-42DF-91F5-912187C66BDA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3570F75-9B8A-4A1D-9541-68F71D209371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9A9B471-AFC8-4250-8BC2-B8F49B2271CC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A533F00-9DAF-44D9-B218-7EAEF9614689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62D663-C73E-4C5D-A759-CDE526BD98FE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325C4B8-2528-4225-9322-F6915B293232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6E6225-FC49-4543-ACFE-A7CEF6D06DE7}"/>
              </a:ext>
            </a:extLst>
          </p:cNvPr>
          <p:cNvSpPr txBox="1"/>
          <p:nvPr/>
        </p:nvSpPr>
        <p:spPr>
          <a:xfrm>
            <a:off x="2020748" y="549113"/>
            <a:ext cx="680736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1. TABLE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전체에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END_TIME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 동일한 시간으로 업데이트 되어 정확한 시간 차이를 구하기 힘들었음 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3799" y="1428745"/>
            <a:ext cx="3349510" cy="264309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F6E6225-FC49-4543-ACFE-A7CEF6D06DE7}"/>
              </a:ext>
            </a:extLst>
          </p:cNvPr>
          <p:cNvSpPr txBox="1"/>
          <p:nvPr/>
        </p:nvSpPr>
        <p:spPr>
          <a:xfrm>
            <a:off x="1898828" y="4243588"/>
            <a:ext cx="680736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Symbol" panose="05050102010706020507" pitchFamily="18" charset="2"/>
              <a:buChar char="Þ"/>
            </a:pP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 방법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: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가장 최근에 삽입된 행의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ID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가 받아 특정 값만 지정을 하며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END_TIME UPDATE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실행함 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342900" indent="-342900">
              <a:buFont typeface="Symbol" panose="05050102010706020507" pitchFamily="18" charset="2"/>
              <a:buChar char="Þ"/>
            </a:pPr>
            <a:endParaRPr lang="ko-KR" altLang="en-US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8460" y="5145838"/>
            <a:ext cx="6569655" cy="315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80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137D4310-2D97-4FC4-A2B9-72C33005C5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1770610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F6E6225-FC49-4543-ACFE-A7CEF6D06DE7}"/>
              </a:ext>
            </a:extLst>
          </p:cNvPr>
          <p:cNvSpPr txBox="1"/>
          <p:nvPr/>
        </p:nvSpPr>
        <p:spPr>
          <a:xfrm>
            <a:off x="172552" y="1428745"/>
            <a:ext cx="1473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en-US" altLang="ko-KR" sz="32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32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B5F7E8-A90B-4961-9DD1-4B759DF3F0AB}"/>
              </a:ext>
            </a:extLst>
          </p:cNvPr>
          <p:cNvSpPr txBox="1"/>
          <p:nvPr/>
        </p:nvSpPr>
        <p:spPr>
          <a:xfrm>
            <a:off x="169347" y="749168"/>
            <a:ext cx="848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en-US" altLang="ko-KR" sz="4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24EE9B-A268-42DF-91F5-912187C66BDA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3570F75-9B8A-4A1D-9541-68F71D209371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9A9B471-AFC8-4250-8BC2-B8F49B2271CC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A533F00-9DAF-44D9-B218-7EAEF9614689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62D663-C73E-4C5D-A759-CDE526BD98FE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325C4B8-2528-4225-9322-F6915B293232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6E6225-FC49-4543-ACFE-A7CEF6D06DE7}"/>
              </a:ext>
            </a:extLst>
          </p:cNvPr>
          <p:cNvSpPr txBox="1"/>
          <p:nvPr/>
        </p:nvSpPr>
        <p:spPr>
          <a:xfrm>
            <a:off x="2139603" y="598989"/>
            <a:ext cx="680736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2.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계산의 구현 어려움</a:t>
            </a:r>
            <a:endParaRPr lang="en-US" altLang="ko-KR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TIMEDIFF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함수를 사용하여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START_TIME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END_TIME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계산을 하려고 했으나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</a:p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TIMEDIFF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함수로는 초 계산으로만 진행되어 정확한 계산이 어려움 </a:t>
            </a:r>
            <a:endParaRPr lang="ko-KR" altLang="en-US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1687" y="2998405"/>
            <a:ext cx="5747005" cy="36825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F6E6225-FC49-4543-ACFE-A7CEF6D06DE7}"/>
              </a:ext>
            </a:extLst>
          </p:cNvPr>
          <p:cNvSpPr txBox="1"/>
          <p:nvPr/>
        </p:nvSpPr>
        <p:spPr>
          <a:xfrm>
            <a:off x="2139603" y="4334174"/>
            <a:ext cx="680736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=&gt;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START_TIME</a:t>
            </a:r>
            <a:r>
              <a:rPr lang="ko-KR" altLang="en-US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과 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END_TIME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을</a:t>
            </a:r>
            <a:r>
              <a:rPr lang="en-US" altLang="ko-KR" sz="2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초로 변환하여 계산하면 정확한 계산이 가능할 것 같으나 시간의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문제로 구현하지 못함</a:t>
            </a:r>
          </a:p>
        </p:txBody>
      </p:sp>
    </p:spTree>
    <p:extLst>
      <p:ext uri="{BB962C8B-B14F-4D97-AF65-F5344CB8AC3E}">
        <p14:creationId xmlns:p14="http://schemas.microsoft.com/office/powerpoint/2010/main" val="4212452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137D4310-2D97-4FC4-A2B9-72C33005C5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1770610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F6E6225-FC49-4543-ACFE-A7CEF6D06DE7}"/>
              </a:ext>
            </a:extLst>
          </p:cNvPr>
          <p:cNvSpPr txBox="1"/>
          <p:nvPr/>
        </p:nvSpPr>
        <p:spPr>
          <a:xfrm>
            <a:off x="172552" y="1428745"/>
            <a:ext cx="147336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문제점</a:t>
            </a:r>
            <a:endParaRPr lang="en-US" altLang="ko-KR" sz="32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</a:t>
            </a:r>
            <a:endParaRPr lang="en-US" altLang="ko-KR" sz="32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32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해결</a:t>
            </a:r>
            <a:endParaRPr lang="en-US" altLang="ko-KR" sz="32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B5F7E8-A90B-4961-9DD1-4B759DF3F0AB}"/>
              </a:ext>
            </a:extLst>
          </p:cNvPr>
          <p:cNvSpPr txBox="1"/>
          <p:nvPr/>
        </p:nvSpPr>
        <p:spPr>
          <a:xfrm>
            <a:off x="169347" y="749168"/>
            <a:ext cx="84830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04</a:t>
            </a:r>
            <a:endParaRPr lang="en-US" altLang="ko-KR" sz="44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24EE9B-A268-42DF-91F5-912187C66BDA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3570F75-9B8A-4A1D-9541-68F71D209371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9A9B471-AFC8-4250-8BC2-B8F49B2271CC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A533F00-9DAF-44D9-B218-7EAEF9614689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62D663-C73E-4C5D-A759-CDE526BD98FE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325C4B8-2528-4225-9322-F6915B293232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F6E6225-FC49-4543-ACFE-A7CEF6D06DE7}"/>
              </a:ext>
            </a:extLst>
          </p:cNvPr>
          <p:cNvSpPr txBox="1"/>
          <p:nvPr/>
        </p:nvSpPr>
        <p:spPr>
          <a:xfrm>
            <a:off x="2247669" y="1613755"/>
            <a:ext cx="680736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3.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 사용량을 구하여 예상 전기세를 그래프에 나타나게 하고 싶었으나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전력 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kWh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데이터를 받을 수 없었고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시간의 문제로 구현하지 못함</a:t>
            </a:r>
            <a:r>
              <a:rPr lang="en-US" altLang="ko-KR" sz="2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endParaRPr lang="en-US" altLang="ko-KR" sz="2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endParaRPr lang="ko-KR" altLang="en-US" sz="2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1026" name="Picture 2" descr="전기요금] 에어컨 사용량(전기요금) 똑똑하게 계산하기, 에어컨 전기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277" y="2927707"/>
            <a:ext cx="5124450" cy="1552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38787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384FDCB8-8E3D-4179-9D35-1F9884BF055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4"/>
          <a:stretch/>
        </p:blipFill>
        <p:spPr>
          <a:xfrm>
            <a:off x="0" y="0"/>
            <a:ext cx="9906000" cy="68580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8CC27AD9-12B3-4DCE-AEFF-3C785F4E05CC}"/>
              </a:ext>
            </a:extLst>
          </p:cNvPr>
          <p:cNvSpPr txBox="1"/>
          <p:nvPr/>
        </p:nvSpPr>
        <p:spPr>
          <a:xfrm>
            <a:off x="600284" y="1745423"/>
            <a:ext cx="5503958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40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THANK YOU</a:t>
            </a:r>
          </a:p>
          <a:p>
            <a:r>
              <a:rPr lang="ko-KR" altLang="en-US" sz="4000" b="1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75D4A4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감사합니다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451FC35-E9C3-45CD-8714-11D3C6E54B73}"/>
              </a:ext>
            </a:extLst>
          </p:cNvPr>
          <p:cNvSpPr txBox="1"/>
          <p:nvPr/>
        </p:nvSpPr>
        <p:spPr>
          <a:xfrm>
            <a:off x="642419" y="487776"/>
            <a:ext cx="1356368" cy="2653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361"/>
              </a:lnSpc>
            </a:pPr>
            <a:r>
              <a:rPr lang="en-US" altLang="ko-KR" sz="998" spc="-73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Jungle PPT Template</a:t>
            </a:r>
          </a:p>
        </p:txBody>
      </p:sp>
    </p:spTree>
    <p:extLst>
      <p:ext uri="{BB962C8B-B14F-4D97-AF65-F5344CB8AC3E}">
        <p14:creationId xmlns:p14="http://schemas.microsoft.com/office/powerpoint/2010/main" val="113189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C9829743-3EC2-4067-844C-0376766C39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699607" cy="68580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C8A401A7-46C3-4C0C-8995-9EEC0D32A491}"/>
              </a:ext>
            </a:extLst>
          </p:cNvPr>
          <p:cNvSpPr txBox="1"/>
          <p:nvPr/>
        </p:nvSpPr>
        <p:spPr>
          <a:xfrm>
            <a:off x="601905" y="730179"/>
            <a:ext cx="40136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Contents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14B63EE-EA12-4ED3-ABB5-B2CB2F008144}"/>
              </a:ext>
            </a:extLst>
          </p:cNvPr>
          <p:cNvGrpSpPr/>
          <p:nvPr/>
        </p:nvGrpSpPr>
        <p:grpSpPr>
          <a:xfrm>
            <a:off x="6558787" y="893970"/>
            <a:ext cx="2727560" cy="5587864"/>
            <a:chOff x="6029364" y="1031644"/>
            <a:chExt cx="2727560" cy="5587864"/>
          </a:xfrm>
        </p:grpSpPr>
        <p:grpSp>
          <p:nvGrpSpPr>
            <p:cNvPr id="7" name="그룹 6">
              <a:extLst>
                <a:ext uri="{FF2B5EF4-FFF2-40B4-BE49-F238E27FC236}">
                  <a16:creationId xmlns:a16="http://schemas.microsoft.com/office/drawing/2014/main" id="{344380AF-3A3A-4604-8CF6-3C1DEB361B0B}"/>
                </a:ext>
              </a:extLst>
            </p:cNvPr>
            <p:cNvGrpSpPr/>
            <p:nvPr/>
          </p:nvGrpSpPr>
          <p:grpSpPr>
            <a:xfrm>
              <a:off x="6037986" y="1031644"/>
              <a:ext cx="1276235" cy="779637"/>
              <a:chOff x="6175848" y="1236588"/>
              <a:chExt cx="1276235" cy="779637"/>
            </a:xfrm>
          </p:grpSpPr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192669A0-AE39-44B1-99D2-2D02F27086D5}"/>
                  </a:ext>
                </a:extLst>
              </p:cNvPr>
              <p:cNvSpPr/>
              <p:nvPr/>
            </p:nvSpPr>
            <p:spPr>
              <a:xfrm>
                <a:off x="6175848" y="1279705"/>
                <a:ext cx="394678" cy="394679"/>
              </a:xfrm>
              <a:prstGeom prst="ellipse">
                <a:avLst/>
              </a:prstGeom>
              <a:solidFill>
                <a:srgbClr val="75D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1</a:t>
                </a:r>
                <a:endParaRPr lang="ko-KR" altLang="en-US" sz="152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CD7DB27-B026-42A0-B8BA-DA66B30388D8}"/>
                  </a:ext>
                </a:extLst>
              </p:cNvPr>
              <p:cNvSpPr txBox="1"/>
              <p:nvPr/>
            </p:nvSpPr>
            <p:spPr>
              <a:xfrm>
                <a:off x="6626216" y="1236588"/>
                <a:ext cx="825867" cy="779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52DAA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동기</a:t>
                </a:r>
                <a:endParaRPr lang="en-US" altLang="ko-KR" sz="250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363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127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7B0176EC-A326-4787-9C7A-14D69FC00F18}"/>
                </a:ext>
              </a:extLst>
            </p:cNvPr>
            <p:cNvGrpSpPr/>
            <p:nvPr/>
          </p:nvGrpSpPr>
          <p:grpSpPr>
            <a:xfrm>
              <a:off x="6029364" y="2228104"/>
              <a:ext cx="2006208" cy="779637"/>
              <a:chOff x="6167226" y="1082915"/>
              <a:chExt cx="2006208" cy="779637"/>
            </a:xfrm>
          </p:grpSpPr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D6C1ED3-45F8-4B52-9D9F-49AD9EE75364}"/>
                  </a:ext>
                </a:extLst>
              </p:cNvPr>
              <p:cNvSpPr/>
              <p:nvPr/>
            </p:nvSpPr>
            <p:spPr>
              <a:xfrm>
                <a:off x="6167226" y="1108786"/>
                <a:ext cx="394678" cy="394679"/>
              </a:xfrm>
              <a:prstGeom prst="ellipse">
                <a:avLst/>
              </a:prstGeom>
              <a:solidFill>
                <a:srgbClr val="75D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2</a:t>
                </a:r>
                <a:endParaRPr lang="ko-KR" altLang="en-US" sz="1520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9BC6395-1E85-4FFF-AF47-080970CC7652}"/>
                  </a:ext>
                </a:extLst>
              </p:cNvPr>
              <p:cNvSpPr txBox="1"/>
              <p:nvPr/>
            </p:nvSpPr>
            <p:spPr>
              <a:xfrm>
                <a:off x="6626216" y="1082915"/>
                <a:ext cx="1547218" cy="779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52DAA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구현 과정</a:t>
                </a:r>
                <a:endParaRPr lang="en-US" altLang="ko-KR" sz="2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363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127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0" name="그룹 29">
              <a:extLst>
                <a:ext uri="{FF2B5EF4-FFF2-40B4-BE49-F238E27FC236}">
                  <a16:creationId xmlns:a16="http://schemas.microsoft.com/office/drawing/2014/main" id="{A8A72004-3EA8-4E5F-9D5F-E632706CDBAE}"/>
                </a:ext>
              </a:extLst>
            </p:cNvPr>
            <p:cNvGrpSpPr/>
            <p:nvPr/>
          </p:nvGrpSpPr>
          <p:grpSpPr>
            <a:xfrm>
              <a:off x="6037986" y="3604108"/>
              <a:ext cx="1970836" cy="1936470"/>
              <a:chOff x="6175848" y="1108786"/>
              <a:chExt cx="1970836" cy="1936470"/>
            </a:xfrm>
          </p:grpSpPr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6CE78EA5-FA90-4A59-A69D-8763EB8CB0A6}"/>
                  </a:ext>
                </a:extLst>
              </p:cNvPr>
              <p:cNvSpPr/>
              <p:nvPr/>
            </p:nvSpPr>
            <p:spPr>
              <a:xfrm>
                <a:off x="6175848" y="1108786"/>
                <a:ext cx="394678" cy="394679"/>
              </a:xfrm>
              <a:prstGeom prst="ellipse">
                <a:avLst/>
              </a:prstGeom>
              <a:solidFill>
                <a:srgbClr val="75D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3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9E29DA27-7EEE-41D5-8C9D-40501C100A5B}"/>
                  </a:ext>
                </a:extLst>
              </p:cNvPr>
              <p:cNvSpPr txBox="1"/>
              <p:nvPr/>
            </p:nvSpPr>
            <p:spPr>
              <a:xfrm>
                <a:off x="6599466" y="2265619"/>
                <a:ext cx="1547218" cy="7796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52DAA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시연 영상</a:t>
                </a:r>
                <a:endParaRPr lang="en-US" altLang="ko-KR" sz="2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363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1270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  <p:grpSp>
          <p:nvGrpSpPr>
            <p:cNvPr id="33" name="그룹 32">
              <a:extLst>
                <a:ext uri="{FF2B5EF4-FFF2-40B4-BE49-F238E27FC236}">
                  <a16:creationId xmlns:a16="http://schemas.microsoft.com/office/drawing/2014/main" id="{2279D048-2AA0-4368-8DE8-28D5925FDB31}"/>
                </a:ext>
              </a:extLst>
            </p:cNvPr>
            <p:cNvGrpSpPr/>
            <p:nvPr/>
          </p:nvGrpSpPr>
          <p:grpSpPr>
            <a:xfrm>
              <a:off x="6066926" y="3604108"/>
              <a:ext cx="2689998" cy="3015400"/>
              <a:chOff x="6204788" y="-241348"/>
              <a:chExt cx="2689998" cy="3015400"/>
            </a:xfrm>
          </p:grpSpPr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907FB510-CF50-4270-A472-F2712738351A}"/>
                  </a:ext>
                </a:extLst>
              </p:cNvPr>
              <p:cNvSpPr/>
              <p:nvPr/>
            </p:nvSpPr>
            <p:spPr>
              <a:xfrm>
                <a:off x="6204788" y="1055946"/>
                <a:ext cx="394678" cy="394679"/>
              </a:xfrm>
              <a:prstGeom prst="ellipse">
                <a:avLst/>
              </a:prstGeom>
              <a:solidFill>
                <a:srgbClr val="75D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4</a:t>
                </a:r>
                <a:endParaRPr lang="en-US" altLang="ko-KR" sz="2177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7E62C7A-9F16-4D3A-8490-A46F6FA65EB5}"/>
                  </a:ext>
                </a:extLst>
              </p:cNvPr>
              <p:cNvSpPr txBox="1"/>
              <p:nvPr/>
            </p:nvSpPr>
            <p:spPr>
              <a:xfrm>
                <a:off x="6639541" y="-241348"/>
                <a:ext cx="1467068" cy="558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err="1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52DAA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코드분석</a:t>
                </a:r>
                <a:endParaRPr lang="en-US" altLang="ko-KR" sz="2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363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7E62C7A-9F16-4D3A-8490-A46F6FA65EB5}"/>
                  </a:ext>
                </a:extLst>
              </p:cNvPr>
              <p:cNvSpPr txBox="1"/>
              <p:nvPr/>
            </p:nvSpPr>
            <p:spPr>
              <a:xfrm>
                <a:off x="6626216" y="2215501"/>
                <a:ext cx="2268570" cy="55855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2500" b="1" dirty="0" smtClean="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352DAA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문제점 및 해결</a:t>
                </a:r>
                <a:endParaRPr lang="en-US" altLang="ko-KR" sz="2500" dirty="0" smtClean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  <a:p>
                <a:pPr>
                  <a:spcBef>
                    <a:spcPts val="155"/>
                  </a:spcBef>
                  <a:tabLst>
                    <a:tab pos="55224" algn="l"/>
                    <a:tab pos="88358" algn="l"/>
                  </a:tabLst>
                </a:pPr>
                <a:endParaRPr lang="en-US" altLang="ko-KR" sz="363" spc="-54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352DAA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907FB510-CF50-4270-A472-F2712738351A}"/>
                  </a:ext>
                </a:extLst>
              </p:cNvPr>
              <p:cNvSpPr/>
              <p:nvPr/>
            </p:nvSpPr>
            <p:spPr>
              <a:xfrm>
                <a:off x="6231538" y="2235160"/>
                <a:ext cx="394678" cy="394679"/>
              </a:xfrm>
              <a:prstGeom prst="ellipse">
                <a:avLst/>
              </a:prstGeom>
              <a:solidFill>
                <a:srgbClr val="75D4A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2177" b="1" dirty="0" smtClean="0">
                    <a:solidFill>
                      <a:schemeClr val="bg1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5</a:t>
                </a:r>
                <a:endParaRPr lang="en-US" altLang="ko-KR" sz="2177" b="1" dirty="0">
                  <a:solidFill>
                    <a:schemeClr val="bg1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</p:grpSp>
      </p:grpSp>
      <p:pic>
        <p:nvPicPr>
          <p:cNvPr id="16" name="그래픽 15">
            <a:extLst>
              <a:ext uri="{FF2B5EF4-FFF2-40B4-BE49-F238E27FC236}">
                <a16:creationId xmlns:a16="http://schemas.microsoft.com/office/drawing/2014/main" id="{F1D97FE6-00B8-4837-AA9E-97579372C3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3355540" y="1093759"/>
            <a:ext cx="2864717" cy="81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321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그림 57">
            <a:extLst>
              <a:ext uri="{FF2B5EF4-FFF2-40B4-BE49-F238E27FC236}">
                <a16:creationId xmlns:a16="http://schemas.microsoft.com/office/drawing/2014/main" id="{C688CF13-7126-4490-BE7A-A6CFAEA1A15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2342114" cy="68580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D37D5BC8-EF44-47A9-8F4D-1CD4B6DD396B}"/>
              </a:ext>
            </a:extLst>
          </p:cNvPr>
          <p:cNvSpPr txBox="1"/>
          <p:nvPr/>
        </p:nvSpPr>
        <p:spPr>
          <a:xfrm>
            <a:off x="172553" y="1428745"/>
            <a:ext cx="1326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동기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6A84E1-ECD7-4D11-994A-95FC169E82D8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82648F1-AC0F-4AA5-B68A-B9497B1CA299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50" name="타원 49">
              <a:extLst>
                <a:ext uri="{FF2B5EF4-FFF2-40B4-BE49-F238E27FC236}">
                  <a16:creationId xmlns:a16="http://schemas.microsoft.com/office/drawing/2014/main" id="{6B3AFFEF-113C-4A81-AEE6-F084EAC1BE2D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1" name="타원 50">
              <a:extLst>
                <a:ext uri="{FF2B5EF4-FFF2-40B4-BE49-F238E27FC236}">
                  <a16:creationId xmlns:a16="http://schemas.microsoft.com/office/drawing/2014/main" id="{8875C29A-6811-4210-BCE3-C59BA62DAAF9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2" name="타원 51">
              <a:extLst>
                <a:ext uri="{FF2B5EF4-FFF2-40B4-BE49-F238E27FC236}">
                  <a16:creationId xmlns:a16="http://schemas.microsoft.com/office/drawing/2014/main" id="{3E0C4751-C6F3-48A8-A54B-CDE9AC7FB9F0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3" name="타원 52">
              <a:extLst>
                <a:ext uri="{FF2B5EF4-FFF2-40B4-BE49-F238E27FC236}">
                  <a16:creationId xmlns:a16="http://schemas.microsoft.com/office/drawing/2014/main" id="{23D8750B-3860-442A-A211-1227698974C1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F3E60C07-304B-45B5-8C3D-EFB8D257B92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9" name="그림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2238" y="613224"/>
            <a:ext cx="4332677" cy="2650021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124" y="2182300"/>
            <a:ext cx="3516284" cy="3214447"/>
          </a:xfrm>
          <a:prstGeom prst="rect">
            <a:avLst/>
          </a:prstGeom>
        </p:spPr>
      </p:pic>
      <p:pic>
        <p:nvPicPr>
          <p:cNvPr id="59" name="그림 5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4464" y="3826530"/>
            <a:ext cx="3702985" cy="270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4702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0683A0CB-8483-4530-9F00-3233A294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1438101" cy="68580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789C7CA-3ACB-4BCB-A3E5-DDF6990E3CD1}"/>
              </a:ext>
            </a:extLst>
          </p:cNvPr>
          <p:cNvSpPr txBox="1"/>
          <p:nvPr/>
        </p:nvSpPr>
        <p:spPr>
          <a:xfrm>
            <a:off x="93862" y="1428745"/>
            <a:ext cx="1326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과정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43E70F-A892-4EB5-A81F-C15D3D5770C5}"/>
              </a:ext>
            </a:extLst>
          </p:cNvPr>
          <p:cNvSpPr txBox="1"/>
          <p:nvPr/>
        </p:nvSpPr>
        <p:spPr>
          <a:xfrm>
            <a:off x="195912" y="765793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AB245A0-B798-4286-B8DC-CAD2190C01AF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0E1D35-AFB5-4477-AFD3-499AB0A76B22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54CFB5-05F8-4EA3-A246-F8D07492706A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C485061E-ECD8-406A-B77B-97BD16044237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1E7274D-C945-4A12-949A-6491A65E827B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D70F57E1-EA77-46A7-AC13-DCBD2F96BCA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789C7CA-3ACB-4BCB-A3E5-DDF6990E3CD1}"/>
              </a:ext>
            </a:extLst>
          </p:cNvPr>
          <p:cNvSpPr txBox="1"/>
          <p:nvPr/>
        </p:nvSpPr>
        <p:spPr>
          <a:xfrm>
            <a:off x="2038128" y="204098"/>
            <a:ext cx="3610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구성도</a:t>
            </a:r>
            <a:endParaRPr lang="en-US" altLang="ko-KR" sz="4000" b="1" dirty="0" smtClean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1634013" y="1044761"/>
            <a:ext cx="3838375" cy="2697505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6" name="Picture 8" descr="ATMEGA328-PU - Microchip - PCB Footprint &amp; Symbol Download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8571" y="1977818"/>
            <a:ext cx="847534" cy="855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TextBox 36"/>
          <p:cNvSpPr txBox="1"/>
          <p:nvPr/>
        </p:nvSpPr>
        <p:spPr>
          <a:xfrm>
            <a:off x="1803696" y="2705763"/>
            <a:ext cx="1139077" cy="538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100" b="1" dirty="0" smtClean="0"/>
              <a:t>AT-mega 328</a:t>
            </a:r>
            <a:endParaRPr lang="en-US" altLang="ko-KR" sz="1100" dirty="0"/>
          </a:p>
          <a:p>
            <a:endParaRPr lang="ko-KR" altLang="en-US" b="1" dirty="0"/>
          </a:p>
        </p:txBody>
      </p:sp>
      <p:sp>
        <p:nvSpPr>
          <p:cNvPr id="38" name="직사각형 37"/>
          <p:cNvSpPr/>
          <p:nvPr/>
        </p:nvSpPr>
        <p:spPr>
          <a:xfrm>
            <a:off x="1812180" y="1251639"/>
            <a:ext cx="1060316" cy="2389028"/>
          </a:xfrm>
          <a:prstGeom prst="rect">
            <a:avLst/>
          </a:prstGeom>
          <a:noFill/>
          <a:ln w="38100">
            <a:solidFill>
              <a:srgbClr val="FE431E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9462" y="1363874"/>
            <a:ext cx="337261" cy="584857"/>
          </a:xfrm>
          <a:prstGeom prst="rect">
            <a:avLst/>
          </a:prstGeom>
        </p:spPr>
      </p:pic>
      <p:sp>
        <p:nvSpPr>
          <p:cNvPr id="40" name="직사각형 39"/>
          <p:cNvSpPr/>
          <p:nvPr/>
        </p:nvSpPr>
        <p:spPr>
          <a:xfrm>
            <a:off x="3023043" y="1251638"/>
            <a:ext cx="1060316" cy="1119909"/>
          </a:xfrm>
          <a:prstGeom prst="rect">
            <a:avLst/>
          </a:prstGeom>
          <a:noFill/>
          <a:ln w="38100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4268412" y="1270348"/>
            <a:ext cx="1060316" cy="1119908"/>
          </a:xfrm>
          <a:prstGeom prst="rect">
            <a:avLst/>
          </a:prstGeom>
          <a:noFill/>
          <a:ln w="38100">
            <a:solidFill>
              <a:schemeClr val="accent4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021744" y="2508276"/>
            <a:ext cx="1060316" cy="1132391"/>
          </a:xfrm>
          <a:prstGeom prst="rect">
            <a:avLst/>
          </a:prstGeom>
          <a:noFill/>
          <a:ln w="3810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285189" y="2508276"/>
            <a:ext cx="1060316" cy="1132391"/>
          </a:xfrm>
          <a:prstGeom prst="rect">
            <a:avLst/>
          </a:prstGeom>
          <a:noFill/>
          <a:ln w="38100">
            <a:solidFill>
              <a:srgbClr val="0070C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8" name="그림 47">
            <a:extLst>
              <a:ext uri="{FF2B5EF4-FFF2-40B4-BE49-F238E27FC236}">
                <a16:creationId xmlns:a16="http://schemas.microsoft.com/office/drawing/2014/main" id="{6B694B4F-4986-403B-8A4D-EE74F19C52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139" b="98405" l="3459" r="94969">
                        <a14:foregroundMark x1="8491" y1="9567" x2="8491" y2="9567"/>
                        <a14:foregroundMark x1="4717" y1="5011" x2="3272" y2="30059"/>
                        <a14:foregroundMark x1="8385" y1="82032" x2="13768" y2="82506"/>
                        <a14:foregroundMark x1="43145" y1="81752" x2="67610" y2="79727"/>
                        <a14:foregroundMark x1="67610" y1="79727" x2="88365" y2="80410"/>
                        <a14:foregroundMark x1="95581" y1="74260" x2="96589" y2="73401"/>
                        <a14:foregroundMark x1="88365" y1="80410" x2="95581" y2="74260"/>
                        <a14:foregroundMark x1="96529" y1="40371" x2="93506" y2="3390"/>
                        <a14:foregroundMark x1="96694" y1="42392" x2="96561" y2="40765"/>
                        <a14:foregroundMark x1="62464" y1="1691" x2="31447" y2="3645"/>
                        <a14:foregroundMark x1="31447" y1="3645" x2="18139" y2="1481"/>
                        <a14:foregroundMark x1="14447" y1="1745" x2="4088" y2="5695"/>
                        <a14:foregroundMark x1="95522" y1="74260" x2="95597" y2="76765"/>
                        <a14:foregroundMark x1="95497" y1="73424" x2="95522" y2="74260"/>
                        <a14:foregroundMark x1="94448" y1="38361" x2="94570" y2="42438"/>
                        <a14:foregroundMark x1="93405" y1="3503" x2="94437" y2="37991"/>
                        <a14:foregroundMark x1="95597" y1="76765" x2="92767" y2="80866"/>
                        <a14:foregroundMark x1="10692" y1="91116" x2="10692" y2="91116"/>
                        <a14:foregroundMark x1="9748" y1="83144" x2="11006" y2="95216"/>
                        <a14:foregroundMark x1="11006" y1="95216" x2="10377" y2="96811"/>
                        <a14:foregroundMark x1="36792" y1="82916" x2="36792" y2="97267"/>
                        <a14:foregroundMark x1="62893" y1="82916" x2="64465" y2="97267"/>
                        <a14:foregroundMark x1="90881" y1="82232" x2="88365" y2="98633"/>
                        <a14:foregroundMark x1="5031" y1="76993" x2="4717" y2="50569"/>
                        <a14:foregroundMark x1="5031" y1="78815" x2="5346" y2="78132"/>
                        <a14:foregroundMark x1="4403" y1="79271" x2="5031" y2="73804"/>
                        <a14:foregroundMark x1="4403" y1="77221" x2="4403" y2="76993"/>
                        <a14:foregroundMark x1="4403" y1="77449" x2="4403" y2="77449"/>
                        <a14:foregroundMark x1="4088" y1="76765" x2="4088" y2="76765"/>
                        <a14:foregroundMark x1="4088" y1="77221" x2="4088" y2="77221"/>
                        <a14:foregroundMark x1="5031" y1="77677" x2="5031" y2="77677"/>
                        <a14:foregroundMark x1="5031" y1="77677" x2="5031" y2="77677"/>
                        <a14:foregroundMark x1="4088" y1="77677" x2="4088" y2="77677"/>
                        <a14:foregroundMark x1="3774" y1="75626" x2="3774" y2="75626"/>
                        <a14:foregroundMark x1="4088" y1="73804" x2="4717" y2="78132"/>
                        <a14:foregroundMark x1="3459" y1="74032" x2="3459" y2="74032"/>
                        <a14:foregroundMark x1="3774" y1="46697" x2="3774" y2="46697"/>
                        <a14:foregroundMark x1="3459" y1="48292" x2="3459" y2="48292"/>
                        <a14:foregroundMark x1="3774" y1="46697" x2="3774" y2="46697"/>
                        <a14:foregroundMark x1="80503" y1="2050" x2="85849" y2="1822"/>
                        <a14:foregroundMark x1="86164" y1="1822" x2="94340" y2="3189"/>
                        <a14:foregroundMark x1="86164" y1="1822" x2="86164" y2="1822"/>
                        <a14:foregroundMark x1="88365" y1="2050" x2="80189" y2="2278"/>
                        <a14:foregroundMark x1="12579" y1="1822" x2="20440" y2="2733"/>
                        <a14:foregroundMark x1="3459" y1="32574" x2="3774" y2="48064"/>
                        <a14:backgroundMark x1="75157" y1="683" x2="75157" y2="683"/>
                        <a14:backgroundMark x1="65409" y1="1139" x2="78838" y2="778"/>
                        <a14:backgroundMark x1="97799" y1="42369" x2="99057" y2="73349"/>
                        <a14:backgroundMark x1="97484" y1="41458" x2="97170" y2="41458"/>
                        <a14:backgroundMark x1="97799" y1="74260" x2="97799" y2="74260"/>
                        <a14:backgroundMark x1="2830" y1="30068" x2="2929" y2="32580"/>
                        <a14:backgroundMark x1="3158" y1="73875" x2="629" y2="66970"/>
                        <a14:backgroundMark x1="344" y1="32607" x2="314" y2="28929"/>
                        <a14:backgroundMark x1="474" y1="48292" x2="472" y2="48099"/>
                        <a14:backgroundMark x1="629" y1="66970" x2="474" y2="48292"/>
                        <a14:backgroundMark x1="943" y1="80182" x2="943" y2="80182"/>
                        <a14:backgroundMark x1="943" y1="79499" x2="943" y2="79499"/>
                        <a14:backgroundMark x1="943" y1="82916" x2="2201" y2="82232"/>
                        <a14:backgroundMark x1="3459" y1="81549" x2="3459" y2="81549"/>
                        <a14:backgroundMark x1="1887" y1="80638" x2="1887" y2="80638"/>
                        <a14:backgroundMark x1="1572" y1="78815" x2="1572" y2="78815"/>
                        <a14:backgroundMark x1="943" y1="78588" x2="2201" y2="82460"/>
                        <a14:backgroundMark x1="629" y1="78815" x2="629" y2="78815"/>
                        <a14:backgroundMark x1="728" y1="78435" x2="1572" y2="78588"/>
                        <a14:backgroundMark x1="6577" y1="81943" x2="8176" y2="82232"/>
                        <a14:backgroundMark x1="5660" y1="81777" x2="6468" y2="81923"/>
                        <a14:backgroundMark x1="16453" y1="83144" x2="28931" y2="83144"/>
                        <a14:backgroundMark x1="28931" y1="83144" x2="30107" y2="83124"/>
                        <a14:backgroundMark x1="63208" y1="911" x2="65723" y2="113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50397" y="2687100"/>
            <a:ext cx="396326" cy="547129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994321" y="3220639"/>
            <a:ext cx="112904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 TMP&amp;HUMI      SENSOR</a:t>
            </a:r>
            <a:endParaRPr lang="ko-KR" altLang="en-US" sz="1050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3230205" y="2077747"/>
            <a:ext cx="1129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LED LAMP</a:t>
            </a:r>
            <a:endParaRPr lang="ko-KR" altLang="en-US" sz="1050" b="1" dirty="0"/>
          </a:p>
        </p:txBody>
      </p:sp>
      <p:pic>
        <p:nvPicPr>
          <p:cNvPr id="54" name="그림 53"/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247" y="1375581"/>
            <a:ext cx="854306" cy="553973"/>
          </a:xfrm>
          <a:prstGeom prst="rect">
            <a:avLst/>
          </a:prstGeom>
        </p:spPr>
      </p:pic>
      <p:sp>
        <p:nvSpPr>
          <p:cNvPr id="55" name="TextBox 54"/>
          <p:cNvSpPr txBox="1"/>
          <p:nvPr/>
        </p:nvSpPr>
        <p:spPr>
          <a:xfrm>
            <a:off x="4302900" y="1939933"/>
            <a:ext cx="941100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 SERVO</a:t>
            </a:r>
          </a:p>
          <a:p>
            <a:pPr algn="ctr"/>
            <a:r>
              <a:rPr lang="en-US" altLang="ko-KR" sz="1050" b="1" dirty="0" smtClean="0"/>
              <a:t> MORTOR</a:t>
            </a:r>
            <a:endParaRPr lang="ko-KR" altLang="en-US" sz="1050" b="1" dirty="0"/>
          </a:p>
        </p:txBody>
      </p:sp>
      <p:pic>
        <p:nvPicPr>
          <p:cNvPr id="2050" name="Picture 2" descr="아두이노] 적외선(IR)리모콘 사용해보기"/>
          <p:cNvPicPr>
            <a:picLocks noChangeAspect="1" noChangeArrowheads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936"/>
          <a:stretch/>
        </p:blipFill>
        <p:spPr bwMode="auto">
          <a:xfrm>
            <a:off x="4388442" y="2700079"/>
            <a:ext cx="397958" cy="5303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/>
          <p:cNvSpPr txBox="1"/>
          <p:nvPr/>
        </p:nvSpPr>
        <p:spPr>
          <a:xfrm>
            <a:off x="4328020" y="3328843"/>
            <a:ext cx="9411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050" b="1" dirty="0" smtClean="0"/>
              <a:t>IR SENSOR</a:t>
            </a:r>
            <a:endParaRPr lang="ko-KR" altLang="en-US" sz="1050" b="1" dirty="0"/>
          </a:p>
        </p:txBody>
      </p:sp>
      <p:pic>
        <p:nvPicPr>
          <p:cNvPr id="2052" name="Picture 4" descr="아두이노 없이 아두이노 배우기? - 적외선 리모컨으로 LED 제어하기 ..."/>
          <p:cNvPicPr>
            <a:picLocks noChangeAspect="1" noChangeArrowheads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499" r="888" b="4051"/>
          <a:stretch/>
        </p:blipFill>
        <p:spPr bwMode="auto">
          <a:xfrm>
            <a:off x="4815347" y="2558710"/>
            <a:ext cx="374082" cy="742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" name="직사각형 56"/>
          <p:cNvSpPr/>
          <p:nvPr/>
        </p:nvSpPr>
        <p:spPr>
          <a:xfrm>
            <a:off x="2021277" y="4667582"/>
            <a:ext cx="2566144" cy="1630127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3913" b="94783" l="4630" r="92130">
                        <a14:foregroundMark x1="39352" y1="15652" x2="39352" y2="15652"/>
                        <a14:foregroundMark x1="40278" y1="23478" x2="40278" y2="23478"/>
                        <a14:foregroundMark x1="29630" y1="19130" x2="29630" y2="19130"/>
                        <a14:foregroundMark x1="34259" y1="15217" x2="34259" y2="15217"/>
                        <a14:foregroundMark x1="63889" y1="15652" x2="63889" y2="15652"/>
                        <a14:foregroundMark x1="73611" y1="6087" x2="73611" y2="6087"/>
                        <a14:foregroundMark x1="35185" y1="94783" x2="35185" y2="94783"/>
                        <a14:foregroundMark x1="92130" y1="62609" x2="92130" y2="62609"/>
                        <a14:foregroundMark x1="4630" y1="59565" x2="4630" y2="59565"/>
                        <a14:foregroundMark x1="20833" y1="7826" x2="20833" y2="7826"/>
                        <a14:foregroundMark x1="75926" y1="3913" x2="75926" y2="391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803311" y="4168339"/>
            <a:ext cx="646158" cy="6880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48589" y="5060354"/>
            <a:ext cx="2229310" cy="1085499"/>
          </a:xfrm>
          <a:prstGeom prst="rect">
            <a:avLst/>
          </a:prstGeom>
        </p:spPr>
      </p:pic>
      <p:sp>
        <p:nvSpPr>
          <p:cNvPr id="6" name="오른쪽 화살표 5"/>
          <p:cNvSpPr/>
          <p:nvPr/>
        </p:nvSpPr>
        <p:spPr>
          <a:xfrm rot="5400000">
            <a:off x="2306277" y="4116222"/>
            <a:ext cx="875860" cy="14094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TextBox 59"/>
          <p:cNvSpPr txBox="1"/>
          <p:nvPr/>
        </p:nvSpPr>
        <p:spPr>
          <a:xfrm>
            <a:off x="2766105" y="4043234"/>
            <a:ext cx="1129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DATA INPUT</a:t>
            </a:r>
            <a:endParaRPr lang="ko-KR" altLang="en-US" sz="1050" b="1" dirty="0"/>
          </a:p>
        </p:txBody>
      </p:sp>
      <p:sp>
        <p:nvSpPr>
          <p:cNvPr id="61" name="TextBox 60"/>
          <p:cNvSpPr txBox="1"/>
          <p:nvPr/>
        </p:nvSpPr>
        <p:spPr>
          <a:xfrm>
            <a:off x="2872496" y="4688353"/>
            <a:ext cx="11290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b="1" dirty="0" smtClean="0"/>
              <a:t>MYSQL</a:t>
            </a:r>
            <a:endParaRPr lang="ko-KR" altLang="en-US" sz="1050" b="1" dirty="0"/>
          </a:p>
        </p:txBody>
      </p:sp>
      <p:sp>
        <p:nvSpPr>
          <p:cNvPr id="63" name="직사각형 62"/>
          <p:cNvSpPr/>
          <p:nvPr/>
        </p:nvSpPr>
        <p:spPr>
          <a:xfrm>
            <a:off x="5968138" y="1044761"/>
            <a:ext cx="3074952" cy="5311994"/>
          </a:xfrm>
          <a:prstGeom prst="rect">
            <a:avLst/>
          </a:prstGeom>
          <a:noFill/>
          <a:ln w="19050"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오른쪽 화살표 64"/>
          <p:cNvSpPr/>
          <p:nvPr/>
        </p:nvSpPr>
        <p:spPr>
          <a:xfrm>
            <a:off x="4857053" y="5205781"/>
            <a:ext cx="875860" cy="14094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54" name="Picture 6" descr="파일:external/httpd.apache.org/httpd_logo_wide_new.pn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8429" y="1229153"/>
            <a:ext cx="4435378" cy="399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30641" y="2192583"/>
            <a:ext cx="2873114" cy="2022775"/>
          </a:xfrm>
          <a:prstGeom prst="rect">
            <a:avLst/>
          </a:prstGeom>
        </p:spPr>
      </p:pic>
      <p:pic>
        <p:nvPicPr>
          <p:cNvPr id="68" name="그림 6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00819" y="4561299"/>
            <a:ext cx="2907592" cy="1513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762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0683A0CB-8483-4530-9F00-3233A294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1438101" cy="68580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789C7CA-3ACB-4BCB-A3E5-DDF6990E3CD1}"/>
              </a:ext>
            </a:extLst>
          </p:cNvPr>
          <p:cNvSpPr txBox="1"/>
          <p:nvPr/>
        </p:nvSpPr>
        <p:spPr>
          <a:xfrm>
            <a:off x="93862" y="1428745"/>
            <a:ext cx="1326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과정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43E70F-A892-4EB5-A81F-C15D3D5770C5}"/>
              </a:ext>
            </a:extLst>
          </p:cNvPr>
          <p:cNvSpPr txBox="1"/>
          <p:nvPr/>
        </p:nvSpPr>
        <p:spPr>
          <a:xfrm>
            <a:off x="195912" y="765793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AB245A0-B798-4286-B8DC-CAD2190C01AF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0E1D35-AFB5-4477-AFD3-499AB0A76B22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54CFB5-05F8-4EA3-A246-F8D07492706A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C485061E-ECD8-406A-B77B-97BD16044237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1E7274D-C945-4A12-949A-6491A65E827B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D70F57E1-EA77-46A7-AC13-DCBD2F96BCA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28" y="1428745"/>
            <a:ext cx="6278816" cy="3428564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4789C7CA-3ACB-4BCB-A3E5-DDF6990E3CD1}"/>
              </a:ext>
            </a:extLst>
          </p:cNvPr>
          <p:cNvSpPr txBox="1"/>
          <p:nvPr/>
        </p:nvSpPr>
        <p:spPr>
          <a:xfrm>
            <a:off x="2038128" y="478418"/>
            <a:ext cx="36108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ARDUINO CODE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87068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0683A0CB-8483-4530-9F00-3233A294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1438101" cy="68580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789C7CA-3ACB-4BCB-A3E5-DDF6990E3CD1}"/>
              </a:ext>
            </a:extLst>
          </p:cNvPr>
          <p:cNvSpPr txBox="1"/>
          <p:nvPr/>
        </p:nvSpPr>
        <p:spPr>
          <a:xfrm>
            <a:off x="93862" y="1428745"/>
            <a:ext cx="1326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과정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43E70F-A892-4EB5-A81F-C15D3D5770C5}"/>
              </a:ext>
            </a:extLst>
          </p:cNvPr>
          <p:cNvSpPr txBox="1"/>
          <p:nvPr/>
        </p:nvSpPr>
        <p:spPr>
          <a:xfrm>
            <a:off x="195912" y="765793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AB245A0-B798-4286-B8DC-CAD2190C01AF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0E1D35-AFB5-4477-AFD3-499AB0A76B22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54CFB5-05F8-4EA3-A246-F8D07492706A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C485061E-ECD8-406A-B77B-97BD16044237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1E7274D-C945-4A12-949A-6491A65E827B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D70F57E1-EA77-46A7-AC13-DCBD2F96BCA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789C7CA-3ACB-4BCB-A3E5-DDF6990E3CD1}"/>
              </a:ext>
            </a:extLst>
          </p:cNvPr>
          <p:cNvSpPr txBox="1"/>
          <p:nvPr/>
        </p:nvSpPr>
        <p:spPr>
          <a:xfrm>
            <a:off x="2038128" y="478418"/>
            <a:ext cx="539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RASPBERRY PI  CODE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1559" y="1290377"/>
            <a:ext cx="2418320" cy="253347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2892" y="4147933"/>
            <a:ext cx="8413108" cy="2144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32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>
            <a:extLst>
              <a:ext uri="{FF2B5EF4-FFF2-40B4-BE49-F238E27FC236}">
                <a16:creationId xmlns:a16="http://schemas.microsoft.com/office/drawing/2014/main" id="{0683A0CB-8483-4530-9F00-3233A294A80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1438101" cy="6858000"/>
          </a:xfrm>
          <a:prstGeom prst="rect">
            <a:avLst/>
          </a:prstGeom>
        </p:spPr>
      </p:pic>
      <p:sp>
        <p:nvSpPr>
          <p:cNvPr id="112" name="TextBox 111">
            <a:extLst>
              <a:ext uri="{FF2B5EF4-FFF2-40B4-BE49-F238E27FC236}">
                <a16:creationId xmlns:a16="http://schemas.microsoft.com/office/drawing/2014/main" id="{4789C7CA-3ACB-4BCB-A3E5-DDF6990E3CD1}"/>
              </a:ext>
            </a:extLst>
          </p:cNvPr>
          <p:cNvSpPr txBox="1"/>
          <p:nvPr/>
        </p:nvSpPr>
        <p:spPr>
          <a:xfrm>
            <a:off x="93862" y="1428745"/>
            <a:ext cx="13260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구현 과정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043E70F-A892-4EB5-A81F-C15D3D5770C5}"/>
              </a:ext>
            </a:extLst>
          </p:cNvPr>
          <p:cNvSpPr txBox="1"/>
          <p:nvPr/>
        </p:nvSpPr>
        <p:spPr>
          <a:xfrm>
            <a:off x="195912" y="765793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</a:p>
        </p:txBody>
      </p:sp>
      <p:grpSp>
        <p:nvGrpSpPr>
          <p:cNvPr id="116" name="그룹 115">
            <a:extLst>
              <a:ext uri="{FF2B5EF4-FFF2-40B4-BE49-F238E27FC236}">
                <a16:creationId xmlns:a16="http://schemas.microsoft.com/office/drawing/2014/main" id="{DAB245A0-B798-4286-B8DC-CAD2190C01AF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117" name="타원 116">
              <a:extLst>
                <a:ext uri="{FF2B5EF4-FFF2-40B4-BE49-F238E27FC236}">
                  <a16:creationId xmlns:a16="http://schemas.microsoft.com/office/drawing/2014/main" id="{C30E1D35-AFB5-4477-AFD3-499AB0A76B22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8" name="타원 117">
              <a:extLst>
                <a:ext uri="{FF2B5EF4-FFF2-40B4-BE49-F238E27FC236}">
                  <a16:creationId xmlns:a16="http://schemas.microsoft.com/office/drawing/2014/main" id="{6154CFB5-05F8-4EA3-A246-F8D07492706A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19" name="타원 118">
              <a:extLst>
                <a:ext uri="{FF2B5EF4-FFF2-40B4-BE49-F238E27FC236}">
                  <a16:creationId xmlns:a16="http://schemas.microsoft.com/office/drawing/2014/main" id="{C485061E-ECD8-406A-B77B-97BD16044237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B1E7274D-C945-4A12-949A-6491A65E827B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121" name="타원 120">
              <a:extLst>
                <a:ext uri="{FF2B5EF4-FFF2-40B4-BE49-F238E27FC236}">
                  <a16:creationId xmlns:a16="http://schemas.microsoft.com/office/drawing/2014/main" id="{D70F57E1-EA77-46A7-AC13-DCBD2F96BCAC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789C7CA-3ACB-4BCB-A3E5-DDF6990E3CD1}"/>
              </a:ext>
            </a:extLst>
          </p:cNvPr>
          <p:cNvSpPr txBox="1"/>
          <p:nvPr/>
        </p:nvSpPr>
        <p:spPr>
          <a:xfrm>
            <a:off x="2038128" y="478418"/>
            <a:ext cx="53934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RASPBERRY PI  CODE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8128" y="3429000"/>
            <a:ext cx="6734175" cy="30099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38128" y="1150513"/>
            <a:ext cx="5642832" cy="2174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96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137D4310-2D97-4FC4-A2B9-72C33005C596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1770610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F6E6225-FC49-4543-ACFE-A7CEF6D06DE7}"/>
              </a:ext>
            </a:extLst>
          </p:cNvPr>
          <p:cNvSpPr txBox="1"/>
          <p:nvPr/>
        </p:nvSpPr>
        <p:spPr>
          <a:xfrm>
            <a:off x="172553" y="1428745"/>
            <a:ext cx="1326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B5F7E8-A90B-4961-9DD1-4B759DF3F0AB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24EE9B-A268-42DF-91F5-912187C66BDA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3570F75-9B8A-4A1D-9541-68F71D209371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9A9B471-AFC8-4250-8BC2-B8F49B2271CC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A533F00-9DAF-44D9-B218-7EAEF9614689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62D663-C73E-4C5D-A759-CDE526BD98FE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325C4B8-2528-4225-9322-F6915B293232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2" name="KakaoTalk_20200603_15355869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77967" y="355913"/>
            <a:ext cx="3462914" cy="6146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854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그림 46">
            <a:extLst>
              <a:ext uri="{FF2B5EF4-FFF2-40B4-BE49-F238E27FC236}">
                <a16:creationId xmlns:a16="http://schemas.microsoft.com/office/drawing/2014/main" id="{137D4310-2D97-4FC4-A2B9-72C33005C59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853"/>
          <a:stretch/>
        </p:blipFill>
        <p:spPr>
          <a:xfrm>
            <a:off x="1" y="0"/>
            <a:ext cx="1770610" cy="685800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F6E6225-FC49-4543-ACFE-A7CEF6D06DE7}"/>
              </a:ext>
            </a:extLst>
          </p:cNvPr>
          <p:cNvSpPr txBox="1"/>
          <p:nvPr/>
        </p:nvSpPr>
        <p:spPr>
          <a:xfrm>
            <a:off x="172553" y="1428745"/>
            <a:ext cx="13260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 smtClean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352DAA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시연</a:t>
            </a:r>
            <a:endParaRPr lang="en-US" altLang="ko-KR" sz="4000" b="1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352DAA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A8B5F7E8-A90B-4961-9DD1-4B759DF3F0AB}"/>
              </a:ext>
            </a:extLst>
          </p:cNvPr>
          <p:cNvSpPr txBox="1"/>
          <p:nvPr/>
        </p:nvSpPr>
        <p:spPr>
          <a:xfrm>
            <a:off x="172553" y="749168"/>
            <a:ext cx="84189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dist"/>
            <a:r>
              <a:rPr lang="en-US" altLang="ko-KR" sz="44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9D24EE9B-A268-42DF-91F5-912187C66BDA}"/>
              </a:ext>
            </a:extLst>
          </p:cNvPr>
          <p:cNvGrpSpPr/>
          <p:nvPr/>
        </p:nvGrpSpPr>
        <p:grpSpPr>
          <a:xfrm>
            <a:off x="299664" y="378587"/>
            <a:ext cx="688291" cy="78691"/>
            <a:chOff x="299664" y="352203"/>
            <a:chExt cx="688291" cy="78691"/>
          </a:xfrm>
        </p:grpSpPr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D3570F75-9B8A-4A1D-9541-68F71D209371}"/>
                </a:ext>
              </a:extLst>
            </p:cNvPr>
            <p:cNvSpPr/>
            <p:nvPr/>
          </p:nvSpPr>
          <p:spPr>
            <a:xfrm>
              <a:off x="2996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59A9B471-AFC8-4250-8BC2-B8F49B2271CC}"/>
                </a:ext>
              </a:extLst>
            </p:cNvPr>
            <p:cNvSpPr/>
            <p:nvPr/>
          </p:nvSpPr>
          <p:spPr>
            <a:xfrm>
              <a:off x="4520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CA533F00-9DAF-44D9-B218-7EAEF9614689}"/>
                </a:ext>
              </a:extLst>
            </p:cNvPr>
            <p:cNvSpPr/>
            <p:nvPr/>
          </p:nvSpPr>
          <p:spPr>
            <a:xfrm>
              <a:off x="604464" y="352203"/>
              <a:ext cx="78691" cy="7869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8262D663-C73E-4C5D-A759-CDE526BD98FE}"/>
                </a:ext>
              </a:extLst>
            </p:cNvPr>
            <p:cNvSpPr/>
            <p:nvPr/>
          </p:nvSpPr>
          <p:spPr>
            <a:xfrm>
              <a:off x="7568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66" name="타원 65">
              <a:extLst>
                <a:ext uri="{FF2B5EF4-FFF2-40B4-BE49-F238E27FC236}">
                  <a16:creationId xmlns:a16="http://schemas.microsoft.com/office/drawing/2014/main" id="{A325C4B8-2528-4225-9322-F6915B293232}"/>
                </a:ext>
              </a:extLst>
            </p:cNvPr>
            <p:cNvSpPr/>
            <p:nvPr/>
          </p:nvSpPr>
          <p:spPr>
            <a:xfrm>
              <a:off x="909264" y="352203"/>
              <a:ext cx="78691" cy="78691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20" b="1" dirty="0">
                <a:solidFill>
                  <a:srgbClr val="1E4533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3645" y="1159086"/>
            <a:ext cx="2873114" cy="20227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0706" y="297423"/>
            <a:ext cx="1795855" cy="288443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65616" y="3429000"/>
            <a:ext cx="5805054" cy="302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7556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857</TotalTime>
  <Words>187</Words>
  <Application>Microsoft Office PowerPoint</Application>
  <PresentationFormat>A4 용지(210x297mm)</PresentationFormat>
  <Paragraphs>67</Paragraphs>
  <Slides>13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나눔바른고딕</vt:lpstr>
      <vt:lpstr>맑은 고딕</vt:lpstr>
      <vt:lpstr>Arial</vt:lpstr>
      <vt:lpstr>Calibri</vt:lpstr>
      <vt:lpstr>Calibri Light</vt:lpstr>
      <vt:lpstr>Symbol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AY</dc:creator>
  <cp:lastModifiedBy>pc</cp:lastModifiedBy>
  <cp:revision>142</cp:revision>
  <dcterms:created xsi:type="dcterms:W3CDTF">2016-06-20T00:21:39Z</dcterms:created>
  <dcterms:modified xsi:type="dcterms:W3CDTF">2020-06-03T07:05:47Z</dcterms:modified>
</cp:coreProperties>
</file>